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830"/>
  </p:normalViewPr>
  <p:slideViewPr>
    <p:cSldViewPr snapToGrid="0" snapToObjects="1">
      <p:cViewPr varScale="1">
        <p:scale>
          <a:sx n="98" d="100"/>
          <a:sy n="98" d="100"/>
        </p:scale>
        <p:origin x="8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056849-C8E5-5C48-B241-0FB81EA24C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154A1F-3B15-FE4E-9948-0808BFFB3B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8BC786-F7D3-C846-9467-2247F7A81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0DED-0752-5246-8846-04DCF15E868E}" type="datetimeFigureOut">
              <a:rPr lang="fr-FR" smtClean="0"/>
              <a:t>06/10/2021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4EDDCC-C285-7547-888F-33148C971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3FDAC8-E111-2E47-967B-F77C7D402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F97-8C51-284C-86F2-B58C033C1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95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B52052-51E0-594B-ABDE-17828C5EC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4BE4AF0-B1A6-0947-A78F-80D3E6524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C0FAEE-B1D4-6E45-A622-34456AC96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0DED-0752-5246-8846-04DCF15E868E}" type="datetimeFigureOut">
              <a:rPr lang="fr-FR" smtClean="0"/>
              <a:t>06/10/2021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4E06A9-D7C2-304E-9883-8CDF8D255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54AAC9-EC71-A145-9485-0D8EDC6EB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F97-8C51-284C-86F2-B58C033C1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186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0151C62-D2FF-B744-AA90-72F0D0B1CB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C6671E5-714E-F542-9687-8082441EB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61B393-5957-5941-B769-BC582DA7E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0DED-0752-5246-8846-04DCF15E868E}" type="datetimeFigureOut">
              <a:rPr lang="fr-FR" smtClean="0"/>
              <a:t>06/10/2021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A03AC0-5D13-2E44-9F0C-6E195DD2A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10B429-3E6A-7A40-BEFA-89BECFBF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F97-8C51-284C-86F2-B58C033C1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35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40D96B-E947-DA4E-98E4-2F5E112DF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8B9921-7726-D94C-81EE-142705A5E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114968-74D1-934D-B2A7-D51432890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0DED-0752-5246-8846-04DCF15E868E}" type="datetimeFigureOut">
              <a:rPr lang="fr-FR" smtClean="0"/>
              <a:t>06/10/2021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7C53FE-4769-4449-9210-8979A79AE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09A942-CF31-A448-A164-04DE63D44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F97-8C51-284C-86F2-B58C033C1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25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032C8C-F965-1C4C-B709-5EB99B0A5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40AB2A-EAFA-7641-9326-06E2E5DFC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4604B0-D0C5-1749-9161-B6A60410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0DED-0752-5246-8846-04DCF15E868E}" type="datetimeFigureOut">
              <a:rPr lang="fr-FR" smtClean="0"/>
              <a:t>06/10/2021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A3FCC7-8847-634A-A532-B6EC7DE9D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297414-1DC5-9C44-B22A-BABAC4893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F97-8C51-284C-86F2-B58C033C1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1656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37C336-857A-3C4B-A484-5A925C839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85CE07-280B-7F4F-A395-2673AB9D4A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42D6F4-61A4-444C-B47B-DB1719F3D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4F88B66-37B8-5C4F-BCD2-31921CCBC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0DED-0752-5246-8846-04DCF15E868E}" type="datetimeFigureOut">
              <a:rPr lang="fr-FR" smtClean="0"/>
              <a:t>06/10/2021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837233-5A91-F846-8851-491C96DD3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5796A0E-0609-654D-8F9D-F9B607749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F97-8C51-284C-86F2-B58C033C1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51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B34A7B-37D0-B641-90C4-996A65B01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6F85C8-647F-C748-B848-610CBC2D6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C9B771-C49D-7248-A5B4-2668CBF24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5E83395-0523-814E-8096-E7B0AEAC0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DB84661-D083-9D4A-8D45-42AEF2153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636CAD4-523D-6F44-A153-F15E510D9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0DED-0752-5246-8846-04DCF15E868E}" type="datetimeFigureOut">
              <a:rPr lang="fr-FR" smtClean="0"/>
              <a:t>06/10/2021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E203FF0-67BA-2E47-B293-240E53D1C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7D1AB20-39CA-E041-90E7-6C00D6803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F97-8C51-284C-86F2-B58C033C1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65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B3665-700F-DA49-8AA2-858B72320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03C58F5-B494-CC41-BBF9-FF30835D6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0DED-0752-5246-8846-04DCF15E868E}" type="datetimeFigureOut">
              <a:rPr lang="fr-FR" smtClean="0"/>
              <a:t>06/10/2021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1D699C-EE1A-0549-BB7F-77D63F9EE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2B69568-6EED-9B49-9A6C-3E308D1A2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F97-8C51-284C-86F2-B58C033C1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96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1F8DDEB-4424-0643-A09C-7D8CBF5BB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0DED-0752-5246-8846-04DCF15E868E}" type="datetimeFigureOut">
              <a:rPr lang="fr-FR" smtClean="0"/>
              <a:t>06/10/2021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63CA292-B930-5143-91C0-2CCE220BA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8B2C4A-3BA1-0E43-9AB5-E87A49A5E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F97-8C51-284C-86F2-B58C033C1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31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222B38-CE56-DC4F-9523-680DB765D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9AF721-1837-394B-A46D-361C49655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7B41B12-4AE8-AD46-8375-9FB00E189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B1B02BD-9543-8D41-9DE8-CD80E92A4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0DED-0752-5246-8846-04DCF15E868E}" type="datetimeFigureOut">
              <a:rPr lang="fr-FR" smtClean="0"/>
              <a:t>06/10/2021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2C248F-EF72-0348-8F3C-68CE7D78B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1B6CFC-D790-164B-AB58-5F02E6938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F97-8C51-284C-86F2-B58C033C1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165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BE95C0-5191-4C45-914B-57107B8EC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46FD6B3-BDD4-B44C-BAC0-BB705EB865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A18397-B9E1-574C-86A9-D78776328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5054F1-1994-874D-B6A7-2B57AC4B4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0DED-0752-5246-8846-04DCF15E868E}" type="datetimeFigureOut">
              <a:rPr lang="fr-FR" smtClean="0"/>
              <a:t>06/10/2021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DAC6D7-4C23-2949-9925-57D0FDC20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C7881AB-9893-AA4C-84C3-64086ECFC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F97-8C51-284C-86F2-B58C033C1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80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148F8C7-DCB6-064F-A041-31A95260C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9E0AA69-C187-984D-8BC0-F1B71601D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6E7E89-E1F8-204D-9250-266FB465E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E0DED-0752-5246-8846-04DCF15E868E}" type="datetimeFigureOut">
              <a:rPr lang="fr-FR" smtClean="0"/>
              <a:t>06/10/2021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74F75E-880A-E24A-8C81-B07BC6966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FA28CA-8D9B-BD43-9378-F57D8812D5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ECF97-8C51-284C-86F2-B58C033C1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30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96F646C1-DEC8-BB42-ACD9-8FF560E0E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51314"/>
            <a:ext cx="9144000" cy="3631475"/>
          </a:xfrm>
        </p:spPr>
        <p:txBody>
          <a:bodyPr>
            <a:normAutofit/>
          </a:bodyPr>
          <a:lstStyle/>
          <a:p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European Union Law and National Administrative Laws: Best enemies?</a:t>
            </a:r>
          </a:p>
          <a:p>
            <a:endParaRPr lang="en-GB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>
                <a:latin typeface="Arial" panose="020B0604020202020204" pitchFamily="34" charset="0"/>
                <a:cs typeface="Arial" panose="020B0604020202020204" pitchFamily="34" charset="0"/>
              </a:rPr>
              <a:t>Estelle Chambas</a:t>
            </a:r>
          </a:p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>
                <a:latin typeface="Arial" panose="020B0604020202020204" pitchFamily="34" charset="0"/>
                <a:cs typeface="Arial" panose="020B0604020202020204" pitchFamily="34" charset="0"/>
              </a:rPr>
              <a:t>Estelle.chambas@gmail.com</a:t>
            </a:r>
          </a:p>
        </p:txBody>
      </p:sp>
      <p:pic>
        <p:nvPicPr>
          <p:cNvPr id="1025" name="Picture 1" descr="page1image1766262912">
            <a:extLst>
              <a:ext uri="{FF2B5EF4-FFF2-40B4-BE49-F238E27FC236}">
                <a16:creationId xmlns:a16="http://schemas.microsoft.com/office/drawing/2014/main" id="{E68E3979-EDDC-1348-9738-24B19987D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07181" cy="2351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45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A0EA3D-E73D-264F-B452-72A66AB78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5394"/>
            <a:ext cx="10515600" cy="5471569"/>
          </a:xfrm>
        </p:spPr>
        <p:txBody>
          <a:bodyPr/>
          <a:lstStyle/>
          <a:p>
            <a:pPr marL="0" indent="0" algn="ctr">
              <a:buNone/>
            </a:pPr>
            <a:endParaRPr lang="en-GB" u="sng" dirty="0"/>
          </a:p>
          <a:p>
            <a:pPr marL="0" indent="0" algn="ctr">
              <a:buNone/>
            </a:pPr>
            <a:endParaRPr lang="en-GB" u="sng" dirty="0"/>
          </a:p>
          <a:p>
            <a:pPr marL="0" indent="0" algn="ctr">
              <a:buNone/>
            </a:pPr>
            <a:endParaRPr lang="en-GB" sz="3600" u="sng" dirty="0"/>
          </a:p>
          <a:p>
            <a:pPr marL="0" indent="0" algn="ctr">
              <a:buNone/>
            </a:pPr>
            <a:r>
              <a:rPr lang="en-GB" sz="3600" u="sng" dirty="0"/>
              <a:t>I.  Conciliation between the concept of sovereignty and transnational administrative decisions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825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6673CB-0AC6-8348-A088-3EA9765FD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7017"/>
            <a:ext cx="10515600" cy="5549946"/>
          </a:xfrm>
        </p:spPr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200" b="1" dirty="0"/>
              <a:t>A. Transnational administrative decisions and the conflict of sovereignties</a:t>
            </a:r>
            <a:endParaRPr lang="fr-FR" sz="3200" b="1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5898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78CE58-DFCB-7D43-9CA4-2FE263940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7017"/>
            <a:ext cx="10515600" cy="5549946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Recognition of foreign administrative decisions</a:t>
            </a:r>
          </a:p>
          <a:p>
            <a:pPr marL="0" indent="0">
              <a:buNone/>
            </a:pPr>
            <a:endParaRPr lang="en-GB" dirty="0"/>
          </a:p>
          <a:p>
            <a:pPr algn="just">
              <a:lnSpc>
                <a:spcPct val="100000"/>
              </a:lnSpc>
            </a:pPr>
            <a:r>
              <a:rPr lang="en-GB" dirty="0"/>
              <a:t>Traditional flows of administrative decisions: States of destination adopt measures of incorporation in their legal orders for each foreign decision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GB" dirty="0"/>
          </a:p>
          <a:p>
            <a:pPr algn="just">
              <a:lnSpc>
                <a:spcPct val="100000"/>
              </a:lnSpc>
            </a:pPr>
            <a:r>
              <a:rPr lang="en-GB" dirty="0"/>
              <a:t>Transnational administrative decisions: recognition </a:t>
            </a:r>
            <a:r>
              <a:rPr lang="en-GB" i="1" dirty="0"/>
              <a:t>de </a:t>
            </a:r>
            <a:r>
              <a:rPr lang="en-GB" i="1" dirty="0" err="1"/>
              <a:t>plano</a:t>
            </a:r>
            <a:r>
              <a:rPr lang="en-GB" i="1" dirty="0"/>
              <a:t> </a:t>
            </a:r>
            <a:r>
              <a:rPr lang="en-GB" dirty="0"/>
              <a:t>or “automatic”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227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5E5F8B-93F2-E64E-BB73-B068CDA71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7829"/>
            <a:ext cx="10515600" cy="5589134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b="1" dirty="0"/>
              <a:t>Historical example of transnational administrative decision: citizenship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In principle, citizenship is automatically recognized. See ICJ, 6 April 1955, </a:t>
            </a:r>
            <a:r>
              <a:rPr lang="en-GB" i="1" dirty="0" err="1"/>
              <a:t>Nottebohm</a:t>
            </a:r>
            <a:r>
              <a:rPr lang="en-GB" dirty="0"/>
              <a:t>, </a:t>
            </a:r>
            <a:r>
              <a:rPr lang="en-GB" i="1" dirty="0"/>
              <a:t>Rec.</a:t>
            </a:r>
            <a:r>
              <a:rPr lang="en-GB" dirty="0"/>
              <a:t> 1955, 4, p. 17 :  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“</a:t>
            </a:r>
            <a:r>
              <a:rPr lang="en-GB" i="1" dirty="0"/>
              <a:t>On the other hand, a State cannot claim that the rules [relating to nationality] it has thus laid down </a:t>
            </a:r>
            <a:r>
              <a:rPr lang="en-GB" b="1" i="1" u="sng" dirty="0"/>
              <a:t>are entitled to recognition </a:t>
            </a:r>
            <a:r>
              <a:rPr lang="en-GB" i="1" dirty="0"/>
              <a:t>by another State unless it has acted in conformity with this general aim of making the legal bond of nationality accord with the individual’s genuine connection with the State […]</a:t>
            </a:r>
            <a:r>
              <a:rPr lang="en-GB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583630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BC9A8C-F8F4-E34B-8481-7E26AC409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5394"/>
            <a:ext cx="10515600" cy="5471569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b="1" dirty="0"/>
              <a:t>PCIJ, 7 September 1927, </a:t>
            </a:r>
            <a:r>
              <a:rPr lang="en-GB" b="1" i="1" dirty="0"/>
              <a:t>Lotus case (France v. Turkey)</a:t>
            </a:r>
            <a:r>
              <a:rPr lang="en-GB" b="1" dirty="0"/>
              <a:t>, </a:t>
            </a:r>
            <a:r>
              <a:rPr lang="en-GB" b="1" i="1" dirty="0"/>
              <a:t>Rec</a:t>
            </a:r>
            <a:r>
              <a:rPr lang="en-GB" b="1" dirty="0"/>
              <a:t>. PCIJ 1927, series A n°10 :</a:t>
            </a:r>
            <a:r>
              <a:rPr lang="fr-FR" b="1" dirty="0">
                <a:effectLst/>
              </a:rPr>
              <a:t> 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“</a:t>
            </a:r>
            <a:r>
              <a:rPr lang="en-GB" i="1" dirty="0"/>
              <a:t>Now the first and foremost restriction imposed by international law upon a State is that – failing the existence of a permissive rule to the contrary – it may not exercise its power in any form in the territory of another State. In this sense jurisdiction is certainly territorial; it cannot be exercised by a State outside its </a:t>
            </a:r>
            <a:r>
              <a:rPr lang="en-GB" b="1" i="1" u="sng" dirty="0"/>
              <a:t>territory except by virtue of a permissive rule derived from international custom or from a convention</a:t>
            </a:r>
            <a:r>
              <a:rPr lang="en-GB" dirty="0"/>
              <a:t>”</a:t>
            </a:r>
            <a:r>
              <a:rPr lang="fr-FR" dirty="0">
                <a:effectLst/>
              </a:rPr>
              <a:t> (pp. 18-19).</a:t>
            </a: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8840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89FC8F-DE58-A143-B431-E0DC15E6D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646"/>
            <a:ext cx="10515600" cy="5419317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Administrative transnationality 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-&gt; International convention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-&gt; International custom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= solution to the conflict of sovereignties</a:t>
            </a:r>
          </a:p>
        </p:txBody>
      </p:sp>
    </p:spTree>
    <p:extLst>
      <p:ext uri="{BB962C8B-B14F-4D97-AF65-F5344CB8AC3E}">
        <p14:creationId xmlns:p14="http://schemas.microsoft.com/office/powerpoint/2010/main" val="3381346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7A4B42-D82C-534F-8211-BEBBA92F9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4583"/>
            <a:ext cx="10515600" cy="5432380"/>
          </a:xfrm>
        </p:spPr>
        <p:txBody>
          <a:bodyPr/>
          <a:lstStyle/>
          <a:p>
            <a:pPr marL="0" indent="0" algn="just">
              <a:buNone/>
            </a:pPr>
            <a:r>
              <a:rPr lang="en-GB" sz="3200" u="sng" dirty="0"/>
              <a:t>European legal grounds of some transnational administrative decisions :</a:t>
            </a:r>
          </a:p>
          <a:p>
            <a:pPr marL="0" indent="0" algn="just">
              <a:buNone/>
            </a:pPr>
            <a:endParaRPr lang="en-GB" dirty="0"/>
          </a:p>
          <a:p>
            <a:pPr algn="just">
              <a:buFontTx/>
              <a:buChar char="-"/>
            </a:pPr>
            <a:r>
              <a:rPr lang="en-GB" dirty="0"/>
              <a:t>Tax information requests: directive </a:t>
            </a:r>
            <a:r>
              <a:rPr lang="fr-FR" dirty="0"/>
              <a:t>2011/16/UE </a:t>
            </a:r>
          </a:p>
          <a:p>
            <a:pPr algn="just">
              <a:buFontTx/>
              <a:buChar char="-"/>
            </a:pPr>
            <a:r>
              <a:rPr lang="fr-FR" dirty="0" err="1"/>
              <a:t>Driving</a:t>
            </a:r>
            <a:r>
              <a:rPr lang="fr-FR" dirty="0"/>
              <a:t> licences: directive 2006/126/CE </a:t>
            </a:r>
          </a:p>
          <a:p>
            <a:pPr algn="just">
              <a:buFontTx/>
              <a:buChar char="-"/>
            </a:pP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blue</a:t>
            </a:r>
            <a:r>
              <a:rPr lang="fr-FR" dirty="0"/>
              <a:t> </a:t>
            </a:r>
            <a:r>
              <a:rPr lang="fr-FR" dirty="0" err="1"/>
              <a:t>card</a:t>
            </a:r>
            <a:r>
              <a:rPr lang="fr-FR" dirty="0"/>
              <a:t>: directive 2009/50/CE </a:t>
            </a:r>
          </a:p>
          <a:p>
            <a:pPr algn="just">
              <a:buFontTx/>
              <a:buChar char="-"/>
            </a:pPr>
            <a:r>
              <a:rPr lang="fr-FR" dirty="0"/>
              <a:t>Cars </a:t>
            </a:r>
            <a:r>
              <a:rPr lang="fr-FR" dirty="0" err="1"/>
              <a:t>security</a:t>
            </a:r>
            <a:r>
              <a:rPr lang="fr-FR" dirty="0"/>
              <a:t> </a:t>
            </a:r>
            <a:r>
              <a:rPr lang="fr-FR" dirty="0" err="1"/>
              <a:t>checks</a:t>
            </a:r>
            <a:r>
              <a:rPr lang="fr-FR" dirty="0"/>
              <a:t>: </a:t>
            </a:r>
            <a:r>
              <a:rPr lang="fr-FR" dirty="0" err="1"/>
              <a:t>regulation</a:t>
            </a:r>
            <a:r>
              <a:rPr lang="fr-FR" dirty="0"/>
              <a:t> 2018/858 </a:t>
            </a:r>
          </a:p>
          <a:p>
            <a:pPr algn="just">
              <a:buFontTx/>
              <a:buChar char="-"/>
            </a:pPr>
            <a:r>
              <a:rPr lang="fr-FR" dirty="0"/>
              <a:t>Professional qualifications: directive 2005/36/CE </a:t>
            </a:r>
          </a:p>
          <a:p>
            <a:pPr algn="just">
              <a:buFontTx/>
              <a:buChar char="-"/>
            </a:pPr>
            <a:r>
              <a:rPr lang="fr-FR" dirty="0" err="1"/>
              <a:t>Railway</a:t>
            </a:r>
            <a:r>
              <a:rPr lang="fr-FR" dirty="0"/>
              <a:t> licences: directive 2012/34/UE 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291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B2C67C-FF21-B54D-8348-04382ED1B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0709"/>
            <a:ext cx="10515600" cy="5406254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200" b="1" dirty="0"/>
              <a:t>B. Transnational administrative decisions and the conflict of authorities</a:t>
            </a:r>
            <a:r>
              <a:rPr lang="fr-FR" sz="3200" b="1" dirty="0"/>
              <a:t> 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257054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F3BBE9-DEB0-C74D-8EF0-CA9834E61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3954"/>
            <a:ext cx="10515600" cy="5563009"/>
          </a:xfrm>
        </p:spPr>
        <p:txBody>
          <a:bodyPr/>
          <a:lstStyle/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Transnational administrative decisions = division of the administrative function </a:t>
            </a:r>
            <a:r>
              <a:rPr lang="en-GB" sz="2400" dirty="0"/>
              <a:t>(”</a:t>
            </a:r>
            <a:r>
              <a:rPr lang="en-GB" sz="2400" i="1" dirty="0" err="1"/>
              <a:t>divisione</a:t>
            </a:r>
            <a:r>
              <a:rPr lang="en-GB" sz="2400" i="1" dirty="0"/>
              <a:t> del </a:t>
            </a:r>
            <a:r>
              <a:rPr lang="en-GB" sz="2400" i="1" dirty="0" err="1"/>
              <a:t>lavoro</a:t>
            </a:r>
            <a:r>
              <a:rPr lang="en-GB" sz="2400" i="1" dirty="0"/>
              <a:t> </a:t>
            </a:r>
            <a:r>
              <a:rPr lang="en-GB" sz="2400" i="1" dirty="0" err="1"/>
              <a:t>amministrativo</a:t>
            </a:r>
            <a:r>
              <a:rPr lang="en-GB" sz="2400" dirty="0"/>
              <a:t>” according to Luca </a:t>
            </a:r>
            <a:r>
              <a:rPr lang="fr-FR" sz="2400" dirty="0"/>
              <a:t>DE LUCIA, </a:t>
            </a:r>
            <a:r>
              <a:rPr lang="fr-FR" sz="2400" i="1" dirty="0" err="1"/>
              <a:t>Amministrazione</a:t>
            </a:r>
            <a:r>
              <a:rPr lang="fr-FR" sz="2400" i="1" dirty="0"/>
              <a:t> </a:t>
            </a:r>
            <a:r>
              <a:rPr lang="fr-FR" sz="2400" i="1" dirty="0" err="1"/>
              <a:t>transnazionale</a:t>
            </a:r>
            <a:r>
              <a:rPr lang="fr-FR" sz="2400" i="1" dirty="0"/>
              <a:t> e </a:t>
            </a:r>
            <a:r>
              <a:rPr lang="fr-FR" sz="2400" i="1" dirty="0" err="1"/>
              <a:t>ordinamento</a:t>
            </a:r>
            <a:r>
              <a:rPr lang="fr-FR" sz="2400" i="1" dirty="0"/>
              <a:t> </a:t>
            </a:r>
            <a:r>
              <a:rPr lang="fr-FR" sz="2400" i="1" dirty="0" err="1"/>
              <a:t>europeo</a:t>
            </a:r>
            <a:r>
              <a:rPr lang="fr-FR" sz="2400" i="1" dirty="0"/>
              <a:t> : </a:t>
            </a:r>
            <a:r>
              <a:rPr lang="fr-FR" sz="2400" i="1" dirty="0" err="1"/>
              <a:t>saggio</a:t>
            </a:r>
            <a:r>
              <a:rPr lang="fr-FR" sz="2400" i="1" dirty="0"/>
              <a:t> </a:t>
            </a:r>
            <a:r>
              <a:rPr lang="fr-FR" sz="2400" i="1" dirty="0" err="1"/>
              <a:t>sul</a:t>
            </a:r>
            <a:r>
              <a:rPr lang="fr-FR" sz="2400" i="1" dirty="0"/>
              <a:t> </a:t>
            </a:r>
            <a:r>
              <a:rPr lang="fr-FR" sz="2400" i="1" dirty="0" err="1"/>
              <a:t>pluralismo</a:t>
            </a:r>
            <a:r>
              <a:rPr lang="fr-FR" sz="2400" i="1" dirty="0"/>
              <a:t> </a:t>
            </a:r>
            <a:r>
              <a:rPr lang="fr-FR" sz="2400" i="1" dirty="0" err="1"/>
              <a:t>amministrativo</a:t>
            </a:r>
            <a:r>
              <a:rPr lang="fr-FR" sz="2400" dirty="0"/>
              <a:t>, G. </a:t>
            </a:r>
            <a:r>
              <a:rPr lang="fr-FR" sz="2400" dirty="0" err="1"/>
              <a:t>Giappichelli</a:t>
            </a:r>
            <a:r>
              <a:rPr lang="fr-FR" sz="2400" dirty="0"/>
              <a:t> </a:t>
            </a:r>
            <a:r>
              <a:rPr lang="fr-FR" sz="2400" dirty="0" err="1"/>
              <a:t>editore</a:t>
            </a:r>
            <a:r>
              <a:rPr lang="fr-FR" sz="2400" dirty="0"/>
              <a:t>, coll. </a:t>
            </a:r>
            <a:r>
              <a:rPr lang="fr-FR" sz="2400" dirty="0" err="1"/>
              <a:t>Costituzione</a:t>
            </a:r>
            <a:r>
              <a:rPr lang="fr-FR" sz="2400" dirty="0"/>
              <a:t> e </a:t>
            </a:r>
            <a:r>
              <a:rPr lang="fr-FR" sz="2400" dirty="0" err="1"/>
              <a:t>amministrazione</a:t>
            </a:r>
            <a:r>
              <a:rPr lang="fr-FR" sz="2400" dirty="0"/>
              <a:t> n° 6, Turin, 2009, pp. 44-45).</a:t>
            </a:r>
            <a:endParaRPr lang="fr-FR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-&gt; Which national authority is competent? </a:t>
            </a:r>
          </a:p>
          <a:p>
            <a:pPr marL="0" indent="0">
              <a:buNone/>
            </a:pPr>
            <a:r>
              <a:rPr lang="en-GB" dirty="0"/>
              <a:t>-&gt; Which law applies to the transnational administrative decision?</a:t>
            </a:r>
          </a:p>
        </p:txBody>
      </p:sp>
    </p:spTree>
    <p:extLst>
      <p:ext uri="{BB962C8B-B14F-4D97-AF65-F5344CB8AC3E}">
        <p14:creationId xmlns:p14="http://schemas.microsoft.com/office/powerpoint/2010/main" val="2569553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392C52-8507-3A49-9C8D-74B4CCC6C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4583"/>
            <a:ext cx="10515600" cy="5432380"/>
          </a:xfrm>
        </p:spPr>
        <p:txBody>
          <a:bodyPr/>
          <a:lstStyle/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Jean-Paul </a:t>
            </a:r>
            <a:r>
              <a:rPr lang="en-GB" dirty="0" err="1"/>
              <a:t>Niboyet</a:t>
            </a:r>
            <a:r>
              <a:rPr lang="en-GB" dirty="0"/>
              <a:t> (1886-1952), Pr. of Private international law.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-&gt; conflict of authorities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-&gt; Jean-Paul </a:t>
            </a:r>
            <a:r>
              <a:rPr lang="fr-FR" dirty="0"/>
              <a:t>NIBOYET, </a:t>
            </a:r>
            <a:r>
              <a:rPr lang="fr-FR" i="1" dirty="0"/>
              <a:t>Traité de droit international privé</a:t>
            </a:r>
            <a:r>
              <a:rPr lang="fr-FR" dirty="0"/>
              <a:t>, Librairie du Recueil Sirey, </a:t>
            </a:r>
            <a:r>
              <a:rPr lang="fr-FR" dirty="0" err="1"/>
              <a:t>t</a:t>
            </a:r>
            <a:r>
              <a:rPr lang="fr-FR" dirty="0"/>
              <a:t>. 6, 1949, Paris.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650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1AE6D1-FC57-DD42-9524-225A0EBD7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8200"/>
            <a:ext cx="10515600" cy="5338763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Transnational administrative decisions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Qualified as “administrative decisions” by their national law</a:t>
            </a:r>
          </a:p>
          <a:p>
            <a:r>
              <a:rPr lang="en-GB" dirty="0"/>
              <a:t>Produce a binding legal effect in a foreign State</a:t>
            </a:r>
          </a:p>
          <a:p>
            <a:r>
              <a:rPr lang="en-GB" dirty="0"/>
              <a:t>Without requiring any reception measure adopted by the foreign State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-&gt;</a:t>
            </a:r>
            <a:r>
              <a:rPr lang="en-GB" dirty="0"/>
              <a:t> “automatic” legal effect abroad</a:t>
            </a:r>
          </a:p>
        </p:txBody>
      </p:sp>
    </p:spTree>
    <p:extLst>
      <p:ext uri="{BB962C8B-B14F-4D97-AF65-F5344CB8AC3E}">
        <p14:creationId xmlns:p14="http://schemas.microsoft.com/office/powerpoint/2010/main" val="3589683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52485D-A7B0-2A4C-83AA-768EB4372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3954"/>
            <a:ext cx="10515600" cy="5563009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Public acts ≠ administrative decisions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-&gt; </a:t>
            </a:r>
            <a:r>
              <a:rPr lang="en-GB" i="1" dirty="0"/>
              <a:t>Auctor </a:t>
            </a:r>
            <a:r>
              <a:rPr lang="en-GB" i="1" dirty="0" err="1"/>
              <a:t>regit</a:t>
            </a:r>
            <a:r>
              <a:rPr lang="en-GB" i="1" dirty="0"/>
              <a:t> </a:t>
            </a:r>
            <a:r>
              <a:rPr lang="en-GB" i="1" dirty="0" err="1"/>
              <a:t>actum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Which law? Vs. Which authority?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-&gt; conflict of authorities ≠ conflict of laws</a:t>
            </a:r>
          </a:p>
        </p:txBody>
      </p:sp>
    </p:spTree>
    <p:extLst>
      <p:ext uri="{BB962C8B-B14F-4D97-AF65-F5344CB8AC3E}">
        <p14:creationId xmlns:p14="http://schemas.microsoft.com/office/powerpoint/2010/main" val="39587503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AAE72E-2604-7F41-A167-5EB5E4D5B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7400"/>
            <a:ext cx="10515600" cy="538956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600" u="sng" dirty="0"/>
              <a:t>II. The European Union: a fertile ground for transnational administrative decisions</a:t>
            </a:r>
            <a:endParaRPr lang="fr-FR" sz="3600" u="sng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5270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47F2A2-9599-4847-A9E8-194179F39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9300"/>
            <a:ext cx="10515600" cy="542766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200" b="1" dirty="0"/>
              <a:t>A. European institutional features favouring transnational administrative decisions</a:t>
            </a:r>
            <a:endParaRPr lang="fr-FR" sz="3200" b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2672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F1A1C2-FA88-BC46-B280-931481160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0900"/>
            <a:ext cx="10515600" cy="532606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b="1" dirty="0"/>
              <a:t>European Union integration : 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endParaRPr lang="en-GB" dirty="0"/>
          </a:p>
          <a:p>
            <a:pPr algn="just"/>
            <a:r>
              <a:rPr lang="en-GB" dirty="0"/>
              <a:t>Common goals (art. 3 TEU)</a:t>
            </a:r>
          </a:p>
          <a:p>
            <a:pPr algn="just"/>
            <a:r>
              <a:rPr lang="en-GB" dirty="0"/>
              <a:t>Common legal culture</a:t>
            </a:r>
          </a:p>
          <a:p>
            <a:pPr algn="just"/>
            <a:r>
              <a:rPr lang="en-GB" dirty="0"/>
              <a:t>Common legal rules instituted by the EU</a:t>
            </a:r>
          </a:p>
        </p:txBody>
      </p:sp>
    </p:spTree>
    <p:extLst>
      <p:ext uri="{BB962C8B-B14F-4D97-AF65-F5344CB8AC3E}">
        <p14:creationId xmlns:p14="http://schemas.microsoft.com/office/powerpoint/2010/main" val="718122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959283-2354-704C-B6EC-93BDB0780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3100"/>
            <a:ext cx="10515600" cy="5503863"/>
          </a:xfrm>
        </p:spPr>
        <p:txBody>
          <a:bodyPr/>
          <a:lstStyle/>
          <a:p>
            <a:pPr marL="0" indent="0" algn="just">
              <a:buNone/>
            </a:pPr>
            <a:r>
              <a:rPr lang="en-GB" b="1" dirty="0"/>
              <a:t>GMO’s case : </a:t>
            </a:r>
          </a:p>
          <a:p>
            <a:pPr algn="just">
              <a:buFontTx/>
              <a:buChar char="-"/>
            </a:pPr>
            <a:r>
              <a:rPr lang="en-GB" dirty="0"/>
              <a:t>ECJ, 21 march 2000, </a:t>
            </a:r>
            <a:r>
              <a:rPr lang="fr-FR" i="1" dirty="0"/>
              <a:t>Association Greenpeace France et autres c. Ministère de l’agriculture et de la pêche</a:t>
            </a:r>
            <a:r>
              <a:rPr lang="fr-FR" dirty="0"/>
              <a:t>, </a:t>
            </a:r>
            <a:r>
              <a:rPr lang="fr-FR" i="1" dirty="0" err="1"/>
              <a:t>aff.</a:t>
            </a:r>
            <a:r>
              <a:rPr lang="fr-FR" dirty="0"/>
              <a:t> C-6/99, ECLI :EU :C :2000 :148.</a:t>
            </a:r>
          </a:p>
          <a:p>
            <a:pPr algn="just">
              <a:buFontTx/>
              <a:buChar char="-"/>
            </a:pPr>
            <a:r>
              <a:rPr lang="fr-FR" dirty="0"/>
              <a:t>Directive 2001/18/CE (art. 23, </a:t>
            </a:r>
            <a:r>
              <a:rPr lang="fr-FR" dirty="0" err="1"/>
              <a:t>safeguard</a:t>
            </a:r>
            <a:r>
              <a:rPr lang="fr-FR" dirty="0"/>
              <a:t> clause)</a:t>
            </a:r>
          </a:p>
          <a:p>
            <a:pPr algn="just">
              <a:buFontTx/>
              <a:buChar char="-"/>
            </a:pPr>
            <a:r>
              <a:rPr lang="fr-FR" dirty="0"/>
              <a:t>CS, 28 novembre 2011, </a:t>
            </a:r>
            <a:r>
              <a:rPr lang="fr-FR" i="1" dirty="0"/>
              <a:t>Sté Monsanto</a:t>
            </a:r>
            <a:r>
              <a:rPr lang="fr-FR" dirty="0"/>
              <a:t>, n° 313605, </a:t>
            </a:r>
            <a:r>
              <a:rPr lang="fr-FR" i="1" dirty="0"/>
              <a:t>Rec.</a:t>
            </a:r>
            <a:r>
              <a:rPr lang="fr-FR" dirty="0"/>
              <a:t> p. 586 ; CS, 1</a:t>
            </a:r>
            <a:r>
              <a:rPr lang="fr-FR" baseline="30000" dirty="0"/>
              <a:t>er</a:t>
            </a:r>
            <a:r>
              <a:rPr lang="fr-FR" dirty="0"/>
              <a:t> août 2013, </a:t>
            </a:r>
            <a:r>
              <a:rPr lang="fr-FR" i="1" dirty="0"/>
              <a:t>Association générale des producteurs de maïs</a:t>
            </a:r>
            <a:r>
              <a:rPr lang="fr-FR" dirty="0"/>
              <a:t>, n° 358103 ; CS, 15 avril 2016, </a:t>
            </a:r>
            <a:r>
              <a:rPr lang="fr-FR" i="1" dirty="0"/>
              <a:t>Association générale des producteurs de maïs</a:t>
            </a:r>
            <a:r>
              <a:rPr lang="fr-FR" dirty="0"/>
              <a:t>, n° 376809.</a:t>
            </a:r>
          </a:p>
          <a:p>
            <a:pPr algn="just">
              <a:buFontTx/>
              <a:buChar char="-"/>
            </a:pPr>
            <a:r>
              <a:rPr lang="fr-FR" dirty="0" err="1"/>
              <a:t>Statute</a:t>
            </a:r>
            <a:r>
              <a:rPr lang="fr-FR" dirty="0"/>
              <a:t> n°2014-567, 2 </a:t>
            </a:r>
            <a:r>
              <a:rPr lang="fr-FR" dirty="0" err="1"/>
              <a:t>June</a:t>
            </a:r>
            <a:r>
              <a:rPr lang="fr-FR" dirty="0"/>
              <a:t> 2014, relative à l’interdiction de la mise en culture des variétés de maïs génétiquement modifié.</a:t>
            </a:r>
          </a:p>
          <a:p>
            <a:pPr marL="0" indent="0" algn="just">
              <a:buNone/>
            </a:pPr>
            <a:r>
              <a:rPr lang="fr-FR" dirty="0"/>
              <a:t>-&gt; Directive 2015/402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8177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D2620F-787D-1C42-913A-C1D11C5EC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8500"/>
            <a:ext cx="10515600" cy="547846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b="1" dirty="0"/>
              <a:t>National tax administrations network case : 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GB" u="sng" dirty="0"/>
              <a:t>Art. 5, directive 2011/16/UE </a:t>
            </a:r>
          </a:p>
          <a:p>
            <a:pPr marL="0" indent="0" algn="just">
              <a:buNone/>
            </a:pPr>
            <a:r>
              <a:rPr lang="en-GB" dirty="0"/>
              <a:t>“</a:t>
            </a:r>
            <a:r>
              <a:rPr lang="en-GB" i="1" dirty="0"/>
              <a:t>At </a:t>
            </a:r>
            <a:r>
              <a:rPr lang="en-GB" b="1" i="1" u="sng" dirty="0"/>
              <a:t>the request </a:t>
            </a:r>
            <a:r>
              <a:rPr lang="en-GB" i="1" dirty="0"/>
              <a:t>of the requesting authority, the requested authority </a:t>
            </a:r>
            <a:r>
              <a:rPr lang="en-GB" b="1" i="1" u="sng" dirty="0"/>
              <a:t>shall communicate </a:t>
            </a:r>
            <a:r>
              <a:rPr lang="en-GB" i="1" dirty="0"/>
              <a:t>to the requesting authority any information referred to in Article 1(1) that it has in its possession or that it obtains as a result of administrative enquiries</a:t>
            </a:r>
            <a:r>
              <a:rPr lang="en-GB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153461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CBAFD3-DF6E-0140-B4EC-F4F6878C1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200" b="1" dirty="0"/>
              <a:t>B. European legal mechanisms creating the transnational effect </a:t>
            </a:r>
            <a:endParaRPr lang="fr-FR" sz="3200" b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6564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F047DB-6B55-924A-8057-52DFEC74A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41496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b="1" dirty="0"/>
              <a:t>Principle of mutual recognition</a:t>
            </a:r>
          </a:p>
          <a:p>
            <a:pPr marL="0" indent="0" algn="just">
              <a:buNone/>
            </a:pPr>
            <a:endParaRPr lang="en-GB" b="1" dirty="0"/>
          </a:p>
          <a:p>
            <a:pPr marL="0" indent="0" algn="just">
              <a:buNone/>
            </a:pPr>
            <a:endParaRPr lang="en-GB" dirty="0"/>
          </a:p>
          <a:p>
            <a:pPr algn="just"/>
            <a:r>
              <a:rPr lang="en-GB" dirty="0"/>
              <a:t>Presuppose an equivalence between legal systems</a:t>
            </a:r>
          </a:p>
          <a:p>
            <a:pPr algn="just"/>
            <a:r>
              <a:rPr lang="en-GB" dirty="0"/>
              <a:t>Justifies an automatic recognition of foreign decisions</a:t>
            </a:r>
          </a:p>
          <a:p>
            <a:pPr algn="just"/>
            <a:r>
              <a:rPr lang="en-GB" dirty="0"/>
              <a:t>Requires mutual trust regarding the supposed equivalency and law implementation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75542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7D7B09-8D50-D342-8436-DA0431C19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b="1" dirty="0"/>
              <a:t>Principle of mutual recognition in written law</a:t>
            </a:r>
          </a:p>
          <a:p>
            <a:pPr marL="0" indent="0" algn="just">
              <a:buNone/>
            </a:pPr>
            <a:endParaRPr lang="en-GB" dirty="0"/>
          </a:p>
          <a:p>
            <a:pPr algn="just"/>
            <a:r>
              <a:rPr lang="en-GB" dirty="0"/>
              <a:t>Art. 2, §1, directive 2006/126/CE : “</a:t>
            </a:r>
            <a:r>
              <a:rPr lang="en-GB" i="1" dirty="0"/>
              <a:t>Driving licences issued by Member States shall be </a:t>
            </a:r>
            <a:r>
              <a:rPr lang="en-GB" b="1" i="1" u="sng" dirty="0"/>
              <a:t>mutually recognised</a:t>
            </a:r>
            <a:r>
              <a:rPr lang="en-GB" dirty="0"/>
              <a:t>”</a:t>
            </a:r>
          </a:p>
          <a:p>
            <a:pPr algn="just"/>
            <a:r>
              <a:rPr lang="en-GB" dirty="0"/>
              <a:t>Art. 53, §1, TFEU : “</a:t>
            </a:r>
            <a:r>
              <a:rPr lang="en-GB" i="1" dirty="0"/>
              <a:t>In order to make it easier for persons to take up and pursue activities as self-employed persons, the European Parliament and the Council shall […] issue directives for the mutual recognition of diplomas, certificates and other evidence of formal qualifications […]</a:t>
            </a:r>
            <a:r>
              <a:rPr lang="en-GB" dirty="0"/>
              <a:t>” </a:t>
            </a:r>
          </a:p>
          <a:p>
            <a:pPr algn="just"/>
            <a:r>
              <a:rPr lang="en-GB" dirty="0"/>
              <a:t>Art. 1, §1 directive 2005/36/CE : “</a:t>
            </a:r>
            <a:r>
              <a:rPr lang="en-GB" i="1" dirty="0"/>
              <a:t>This Directive establishes rules according to which a Member State […] shall recognise professional qualifications obtained in one or more other Member States […]” 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3005380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540EC6-4E70-354C-89A3-BBFDC865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414963"/>
          </a:xfrm>
        </p:spPr>
        <p:txBody>
          <a:bodyPr/>
          <a:lstStyle/>
          <a:p>
            <a:pPr marL="0" indent="0" algn="just">
              <a:buNone/>
            </a:pPr>
            <a:r>
              <a:rPr lang="en-GB" b="1" dirty="0"/>
              <a:t>Principle of mutual recognition in case-law</a:t>
            </a:r>
          </a:p>
          <a:p>
            <a:pPr marL="0" indent="0" algn="just">
              <a:buNone/>
            </a:pPr>
            <a:endParaRPr lang="en-GB" dirty="0"/>
          </a:p>
          <a:p>
            <a:pPr algn="just"/>
            <a:r>
              <a:rPr lang="fr-FR" dirty="0"/>
              <a:t>ECJ, 20 </a:t>
            </a:r>
            <a:r>
              <a:rPr lang="fr-FR" dirty="0" err="1"/>
              <a:t>February</a:t>
            </a:r>
            <a:r>
              <a:rPr lang="fr-FR" dirty="0"/>
              <a:t> 1979, </a:t>
            </a:r>
            <a:r>
              <a:rPr lang="fr-FR" i="1" dirty="0"/>
              <a:t>Cassis de Dijon</a:t>
            </a:r>
            <a:r>
              <a:rPr lang="fr-FR" dirty="0"/>
              <a:t>, </a:t>
            </a:r>
            <a:r>
              <a:rPr lang="fr-FR" dirty="0" err="1"/>
              <a:t>aff.</a:t>
            </a:r>
            <a:r>
              <a:rPr lang="fr-FR" dirty="0"/>
              <a:t> 120/78, EUCLI :EU :C :1979 :42.</a:t>
            </a:r>
          </a:p>
          <a:p>
            <a:pPr algn="just"/>
            <a:r>
              <a:rPr lang="fr-FR" dirty="0" err="1"/>
              <a:t>European</a:t>
            </a:r>
            <a:r>
              <a:rPr lang="fr-FR" dirty="0"/>
              <a:t> Commission, </a:t>
            </a:r>
            <a:r>
              <a:rPr lang="fr-FR" i="1" dirty="0" err="1"/>
              <a:t>Completing</a:t>
            </a:r>
            <a:r>
              <a:rPr lang="fr-FR" i="1" dirty="0"/>
              <a:t> the </a:t>
            </a:r>
            <a:r>
              <a:rPr lang="fr-FR" i="1" dirty="0" err="1"/>
              <a:t>internal</a:t>
            </a:r>
            <a:r>
              <a:rPr lang="fr-FR" i="1" dirty="0"/>
              <a:t> </a:t>
            </a:r>
            <a:r>
              <a:rPr lang="fr-FR" i="1" dirty="0" err="1"/>
              <a:t>market</a:t>
            </a:r>
            <a:r>
              <a:rPr lang="fr-FR" dirty="0"/>
              <a:t>, white </a:t>
            </a:r>
            <a:r>
              <a:rPr lang="fr-FR" dirty="0" err="1"/>
              <a:t>paper</a:t>
            </a:r>
            <a:r>
              <a:rPr lang="fr-FR" dirty="0"/>
              <a:t> 28-29 </a:t>
            </a:r>
            <a:r>
              <a:rPr lang="fr-FR" dirty="0" err="1"/>
              <a:t>June</a:t>
            </a:r>
            <a:r>
              <a:rPr lang="fr-FR" dirty="0"/>
              <a:t> 1985, COM(85)310</a:t>
            </a:r>
            <a:r>
              <a:rPr lang="en-GB" dirty="0"/>
              <a:t>.</a:t>
            </a:r>
          </a:p>
          <a:p>
            <a:pPr algn="just"/>
            <a:r>
              <a:rPr lang="en-GB" dirty="0"/>
              <a:t>ECJ, </a:t>
            </a:r>
            <a:r>
              <a:rPr lang="fr-FR" dirty="0"/>
              <a:t>25 </a:t>
            </a:r>
            <a:r>
              <a:rPr lang="fr-FR" dirty="0" err="1"/>
              <a:t>June</a:t>
            </a:r>
            <a:r>
              <a:rPr lang="fr-FR" dirty="0"/>
              <a:t> 1991, </a:t>
            </a:r>
            <a:r>
              <a:rPr lang="fr-FR" i="1" dirty="0"/>
              <a:t>Manfred </a:t>
            </a:r>
            <a:r>
              <a:rPr lang="fr-FR" i="1" dirty="0" err="1"/>
              <a:t>Säger</a:t>
            </a:r>
            <a:r>
              <a:rPr lang="fr-FR" i="1" dirty="0"/>
              <a:t> c. </a:t>
            </a:r>
            <a:r>
              <a:rPr lang="fr-FR" i="1" dirty="0" err="1"/>
              <a:t>Dennemeyer</a:t>
            </a:r>
            <a:r>
              <a:rPr lang="fr-FR" i="1" dirty="0"/>
              <a:t> &amp; Co. Ltd.</a:t>
            </a:r>
            <a:r>
              <a:rPr lang="fr-FR" dirty="0"/>
              <a:t>, </a:t>
            </a:r>
            <a:r>
              <a:rPr lang="fr-FR" i="1" dirty="0" err="1"/>
              <a:t>aff.</a:t>
            </a:r>
            <a:r>
              <a:rPr lang="fr-FR" dirty="0"/>
              <a:t> C-76/90, EUCLI :EU :C :1991 :331. </a:t>
            </a:r>
          </a:p>
          <a:p>
            <a:pPr algn="just"/>
            <a:r>
              <a:rPr lang="fr-FR" dirty="0"/>
              <a:t>ECJ, 7 May 1991, </a:t>
            </a:r>
            <a:r>
              <a:rPr lang="fr-FR" i="1" dirty="0"/>
              <a:t>Irène </a:t>
            </a:r>
            <a:r>
              <a:rPr lang="fr-FR" i="1" dirty="0" err="1"/>
              <a:t>Vlassopoulou</a:t>
            </a:r>
            <a:r>
              <a:rPr lang="fr-FR" dirty="0"/>
              <a:t>, </a:t>
            </a:r>
            <a:r>
              <a:rPr lang="fr-FR" i="1" dirty="0" err="1"/>
              <a:t>aff.</a:t>
            </a:r>
            <a:r>
              <a:rPr lang="fr-FR" dirty="0"/>
              <a:t> 340/89, EUCLI :EU :C :1991 :193. </a:t>
            </a:r>
          </a:p>
        </p:txBody>
      </p:sp>
    </p:spTree>
    <p:extLst>
      <p:ext uri="{BB962C8B-B14F-4D97-AF65-F5344CB8AC3E}">
        <p14:creationId xmlns:p14="http://schemas.microsoft.com/office/powerpoint/2010/main" val="878955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61425F-CFEB-DE47-83C7-32446FD71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005" y="597716"/>
            <a:ext cx="10515600" cy="5372009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GB" b="1" dirty="0"/>
              <a:t>Principle of territoriality </a:t>
            </a:r>
            <a:r>
              <a:rPr lang="en-GB" dirty="0"/>
              <a:t>: public law should not be applied outside of national borders.</a:t>
            </a:r>
          </a:p>
        </p:txBody>
      </p:sp>
    </p:spTree>
    <p:extLst>
      <p:ext uri="{BB962C8B-B14F-4D97-AF65-F5344CB8AC3E}">
        <p14:creationId xmlns:p14="http://schemas.microsoft.com/office/powerpoint/2010/main" val="36559971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B4CFEA-6985-8E4D-9A68-729B98E70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/>
              <a:t>CONCLUSION ABOUT TRANSNATIONAL ADMINISTRATIVE DECISIONS</a:t>
            </a:r>
          </a:p>
          <a:p>
            <a:pPr marL="0" indent="0" algn="just">
              <a:buNone/>
            </a:pPr>
            <a:endParaRPr lang="en-GB" dirty="0"/>
          </a:p>
          <a:p>
            <a:pPr algn="just"/>
            <a:r>
              <a:rPr lang="en-GB" dirty="0"/>
              <a:t>Participate to the deterritorialization of administrative law</a:t>
            </a:r>
          </a:p>
          <a:p>
            <a:pPr algn="just"/>
            <a:r>
              <a:rPr lang="en-GB" dirty="0"/>
              <a:t>Rooted in international law (convention or custom)</a:t>
            </a:r>
          </a:p>
          <a:p>
            <a:pPr algn="just"/>
            <a:r>
              <a:rPr lang="en-GB" dirty="0"/>
              <a:t>Raise a conflict of authority</a:t>
            </a:r>
          </a:p>
          <a:p>
            <a:pPr algn="just"/>
            <a:r>
              <a:rPr lang="en-GB" dirty="0"/>
              <a:t>Particularly numerous in the EU which provides both institutional and legal mechanisms favouring administrative transnationality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7405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341C72-D854-244E-9512-9C4F9958E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3900"/>
            <a:ext cx="10515600" cy="5453063"/>
          </a:xfrm>
        </p:spPr>
        <p:txBody>
          <a:bodyPr/>
          <a:lstStyle/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pPr marL="0" indent="0" algn="just">
              <a:buNone/>
            </a:pPr>
            <a:r>
              <a:rPr lang="en-GB" b="1" i="1" dirty="0"/>
              <a:t>A </a:t>
            </a:r>
            <a:r>
              <a:rPr lang="en-GB" b="1" i="1" dirty="0" err="1"/>
              <a:t>parte</a:t>
            </a:r>
            <a:r>
              <a:rPr lang="en-GB" b="1" dirty="0"/>
              <a:t>: About statute n°2021-1109 </a:t>
            </a:r>
            <a:r>
              <a:rPr lang="en-GB" b="1" dirty="0" err="1"/>
              <a:t>confortant</a:t>
            </a:r>
            <a:r>
              <a:rPr lang="en-GB" b="1" dirty="0"/>
              <a:t> le respect des </a:t>
            </a:r>
            <a:r>
              <a:rPr lang="en-GB" b="1" dirty="0" err="1"/>
              <a:t>principes</a:t>
            </a:r>
            <a:r>
              <a:rPr lang="en-GB" b="1" dirty="0"/>
              <a:t> de la </a:t>
            </a:r>
            <a:r>
              <a:rPr lang="en-GB" b="1" dirty="0" err="1"/>
              <a:t>République</a:t>
            </a:r>
            <a:r>
              <a:rPr lang="en-GB" b="1" dirty="0"/>
              <a:t> (comforting the respect of the principles of the Republic)</a:t>
            </a:r>
            <a:endParaRPr lang="en-GB" b="1" i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42803C2-9DC8-D946-96BA-CBA2D445DE94}"/>
              </a:ext>
            </a:extLst>
          </p:cNvPr>
          <p:cNvSpPr txBox="1"/>
          <p:nvPr/>
        </p:nvSpPr>
        <p:spPr>
          <a:xfrm>
            <a:off x="4699000" y="8509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51136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09CD36-ACDB-814F-B87D-D8E81E55B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2331"/>
            <a:ext cx="10515600" cy="5484632"/>
          </a:xfrm>
        </p:spPr>
        <p:txBody>
          <a:bodyPr/>
          <a:lstStyle/>
          <a:p>
            <a:pPr marL="0" indent="0" algn="just">
              <a:buNone/>
            </a:pPr>
            <a:r>
              <a:rPr lang="en-GB" b="1" dirty="0"/>
              <a:t>French “</a:t>
            </a:r>
            <a:r>
              <a:rPr lang="en-GB" b="1" dirty="0" err="1"/>
              <a:t>laïcité</a:t>
            </a:r>
            <a:r>
              <a:rPr lang="en-GB" b="1" dirty="0"/>
              <a:t>” 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-&gt; Statute of the 9</a:t>
            </a:r>
            <a:r>
              <a:rPr lang="en-GB" baseline="30000" dirty="0"/>
              <a:t>th</a:t>
            </a:r>
            <a:r>
              <a:rPr lang="en-GB" dirty="0"/>
              <a:t> December 1905 related to the separation between Churches and the State</a:t>
            </a:r>
          </a:p>
          <a:p>
            <a:pPr algn="just"/>
            <a:r>
              <a:rPr lang="en-GB" dirty="0"/>
              <a:t>Art. 1: “</a:t>
            </a:r>
            <a:r>
              <a:rPr lang="en-GB" i="1" dirty="0"/>
              <a:t>The Republic ensures the freedom of conscience</a:t>
            </a:r>
            <a:r>
              <a:rPr lang="en-GB" dirty="0"/>
              <a:t>”</a:t>
            </a:r>
          </a:p>
          <a:p>
            <a:pPr algn="just"/>
            <a:r>
              <a:rPr lang="en-GB" dirty="0"/>
              <a:t>Art. 2: “</a:t>
            </a:r>
            <a:r>
              <a:rPr lang="en-GB" i="1" dirty="0"/>
              <a:t>The Republic does not recognize, nor employ, nor fund any cult</a:t>
            </a:r>
            <a:r>
              <a:rPr lang="en-GB" dirty="0"/>
              <a:t>”</a:t>
            </a:r>
          </a:p>
          <a:p>
            <a:pPr marL="0" indent="0" algn="just">
              <a:buNone/>
            </a:pPr>
            <a:r>
              <a:rPr lang="en-GB" dirty="0"/>
              <a:t>-&gt; Neutrality of public services</a:t>
            </a:r>
          </a:p>
          <a:p>
            <a:pPr marL="0" indent="0" algn="just">
              <a:buNone/>
            </a:pPr>
            <a:r>
              <a:rPr lang="en-GB" dirty="0"/>
              <a:t>-&gt; Art. 1, Constitution 1958: “</a:t>
            </a:r>
            <a:r>
              <a:rPr lang="en-GB" i="1" dirty="0"/>
              <a:t>France shall be an indivisible, laic, democratic and social Republic</a:t>
            </a:r>
            <a:r>
              <a:rPr lang="en-GB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0937941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EC05A4-33C6-F24E-84B5-AF58257FF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5394"/>
            <a:ext cx="10515600" cy="5471569"/>
          </a:xfrm>
        </p:spPr>
        <p:txBody>
          <a:bodyPr/>
          <a:lstStyle/>
          <a:p>
            <a:pPr marL="0" indent="0" algn="just">
              <a:buNone/>
            </a:pPr>
            <a:r>
              <a:rPr lang="en-GB" b="1" dirty="0"/>
              <a:t>Statute n°2021-1109 </a:t>
            </a:r>
            <a:r>
              <a:rPr lang="en-GB" b="1" dirty="0" err="1"/>
              <a:t>confortant</a:t>
            </a:r>
            <a:r>
              <a:rPr lang="en-GB" b="1" dirty="0"/>
              <a:t> le respect des </a:t>
            </a:r>
            <a:r>
              <a:rPr lang="en-GB" b="1" dirty="0" err="1"/>
              <a:t>principes</a:t>
            </a:r>
            <a:r>
              <a:rPr lang="en-GB" b="1" dirty="0"/>
              <a:t> de la </a:t>
            </a:r>
            <a:r>
              <a:rPr lang="en-GB" b="1" dirty="0" err="1"/>
              <a:t>République</a:t>
            </a:r>
            <a:r>
              <a:rPr lang="en-GB" b="1" dirty="0"/>
              <a:t> (comforting the respect of the principles of the Republic)</a:t>
            </a:r>
          </a:p>
          <a:p>
            <a:pPr marL="0" indent="0" algn="just">
              <a:buNone/>
            </a:pPr>
            <a:endParaRPr lang="en-GB" b="1" dirty="0"/>
          </a:p>
          <a:p>
            <a:pPr algn="just"/>
            <a:r>
              <a:rPr lang="en-GB" dirty="0"/>
              <a:t>Art. 12: contract of republican commitment = respect of the fundamental values of the French Republic including laicity</a:t>
            </a:r>
          </a:p>
          <a:p>
            <a:pPr algn="just"/>
            <a:r>
              <a:rPr lang="en-GB" dirty="0"/>
              <a:t>Art. 21: Transparency about foreign funding of religious associations</a:t>
            </a:r>
          </a:p>
          <a:p>
            <a:pPr algn="just"/>
            <a:r>
              <a:rPr lang="en-GB" dirty="0"/>
              <a:t>Focus on men/women equality: prohibits inequal inheritance (art. 24), polygamy (art. 25), virginity certificates (art. 30), feminine genital mutilations</a:t>
            </a:r>
            <a:r>
              <a:rPr lang="fr-FR" dirty="0"/>
              <a:t> (art. 32)</a:t>
            </a:r>
          </a:p>
          <a:p>
            <a:pPr algn="just"/>
            <a:r>
              <a:rPr lang="fr-FR" dirty="0"/>
              <a:t>End of home-</a:t>
            </a:r>
            <a:r>
              <a:rPr lang="fr-FR" dirty="0" err="1"/>
              <a:t>schooling</a:t>
            </a:r>
            <a:r>
              <a:rPr lang="fr-FR" dirty="0"/>
              <a:t> (art.49)</a:t>
            </a:r>
          </a:p>
          <a:p>
            <a:pPr algn="just"/>
            <a:r>
              <a:rPr lang="fr-FR" dirty="0"/>
              <a:t>Art. 56: charter of Republican values for </a:t>
            </a:r>
            <a:r>
              <a:rPr lang="fr-FR" dirty="0" err="1"/>
              <a:t>private</a:t>
            </a:r>
            <a:r>
              <a:rPr lang="fr-FR" dirty="0"/>
              <a:t> </a:t>
            </a:r>
            <a:r>
              <a:rPr lang="fr-FR" dirty="0" err="1"/>
              <a:t>schools</a:t>
            </a:r>
            <a:r>
              <a:rPr lang="fr-FR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85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167441-DA55-4E4B-B2A0-06CD8DA2B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8457"/>
            <a:ext cx="10515600" cy="5458506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b="1" dirty="0"/>
              <a:t>PCA, 4 April 1928, </a:t>
            </a:r>
            <a:r>
              <a:rPr lang="en-GB" b="1" i="1" dirty="0"/>
              <a:t>Island of Palmas Case</a:t>
            </a:r>
            <a:r>
              <a:rPr lang="en-GB" b="1" dirty="0"/>
              <a:t> </a:t>
            </a:r>
            <a:r>
              <a:rPr lang="en-GB" b="1" i="1" dirty="0"/>
              <a:t>(or </a:t>
            </a:r>
            <a:r>
              <a:rPr lang="en-GB" b="1" i="1" dirty="0" err="1"/>
              <a:t>Miangas</a:t>
            </a:r>
            <a:r>
              <a:rPr lang="en-GB" b="1" i="1" dirty="0"/>
              <a:t>) (United States v. The Netherlands</a:t>
            </a:r>
            <a:r>
              <a:rPr lang="en-GB" b="1" dirty="0"/>
              <a:t>), 2 U.N. Rep. Intl. Arb. Awards 829</a:t>
            </a:r>
            <a:r>
              <a:rPr lang="fr-FR" b="1" dirty="0">
                <a:effectLst/>
              </a:rPr>
              <a:t> : 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en-GB" dirty="0"/>
              <a:t>“</a:t>
            </a:r>
            <a:r>
              <a:rPr lang="en-GB" i="1" dirty="0"/>
              <a:t>Sovereignty in the relations between States signifies independence. Independence in regard to a portion of the globe is the right to exercise therein, to the exclusion of any other State, the functions of a State</a:t>
            </a:r>
            <a:r>
              <a:rPr lang="en-GB" dirty="0"/>
              <a:t>” (p. 838).</a:t>
            </a:r>
          </a:p>
        </p:txBody>
      </p:sp>
    </p:spTree>
    <p:extLst>
      <p:ext uri="{BB962C8B-B14F-4D97-AF65-F5344CB8AC3E}">
        <p14:creationId xmlns:p14="http://schemas.microsoft.com/office/powerpoint/2010/main" val="4061697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46BDEC-2FA4-524A-B7E3-3B65EDDE2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0709"/>
            <a:ext cx="10515600" cy="5406254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PCIJ, 7 September 1927, </a:t>
            </a:r>
            <a:r>
              <a:rPr lang="en-GB" b="1" i="1" dirty="0"/>
              <a:t>Lotus case (France v. Turkey)</a:t>
            </a:r>
            <a:r>
              <a:rPr lang="en-GB" b="1" dirty="0"/>
              <a:t>, </a:t>
            </a:r>
            <a:r>
              <a:rPr lang="en-GB" b="1" i="1" dirty="0"/>
              <a:t>Rec</a:t>
            </a:r>
            <a:r>
              <a:rPr lang="en-GB" b="1" dirty="0"/>
              <a:t>. PCIJ 1927, series A n°10 :</a:t>
            </a:r>
            <a:r>
              <a:rPr lang="fr-FR" b="1" dirty="0">
                <a:effectLst/>
              </a:rPr>
              <a:t> </a:t>
            </a:r>
          </a:p>
          <a:p>
            <a:pPr marL="0" indent="0">
              <a:buNone/>
            </a:pPr>
            <a:endParaRPr lang="fr-FR" b="1" dirty="0"/>
          </a:p>
          <a:p>
            <a:pPr marL="0" indent="0" algn="just">
              <a:buNone/>
            </a:pPr>
            <a:r>
              <a:rPr lang="en-GB" dirty="0"/>
              <a:t>“</a:t>
            </a:r>
            <a:r>
              <a:rPr lang="en-GB" i="1" dirty="0"/>
              <a:t>Now the first and foremost restriction imposed by international law upon a State is that – failing the existence of a permissive rule to the contrary – it may not exercise its power in any form in the territory of another State. In this sense jurisdiction is certainly territorial; it cannot be exercised by a State outside its territory except by virtue of a permissive rule derived from international custom or from a convention</a:t>
            </a:r>
            <a:r>
              <a:rPr lang="en-GB" dirty="0"/>
              <a:t>”</a:t>
            </a:r>
            <a:r>
              <a:rPr lang="fr-FR" dirty="0">
                <a:effectLst/>
              </a:rPr>
              <a:t> (pp. 18-19).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46297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AB4AC1-44ED-1540-BD5F-49840C5BB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0709"/>
            <a:ext cx="10515600" cy="5406254"/>
          </a:xfrm>
        </p:spPr>
        <p:txBody>
          <a:bodyPr/>
          <a:lstStyle/>
          <a:p>
            <a:endParaRPr lang="en-GB" dirty="0"/>
          </a:p>
          <a:p>
            <a:pPr marL="0" indent="0">
              <a:buNone/>
            </a:pPr>
            <a:r>
              <a:rPr lang="en-GB" b="1" dirty="0"/>
              <a:t>PCIJ, 7 September 1927, </a:t>
            </a:r>
            <a:r>
              <a:rPr lang="en-GB" b="1" i="1" dirty="0"/>
              <a:t>Lotus case (France v. Turkey)</a:t>
            </a:r>
            <a:r>
              <a:rPr lang="en-GB" b="1" dirty="0"/>
              <a:t>, </a:t>
            </a:r>
            <a:r>
              <a:rPr lang="en-GB" b="1" i="1" dirty="0"/>
              <a:t>Rec</a:t>
            </a:r>
            <a:r>
              <a:rPr lang="en-GB" b="1" dirty="0"/>
              <a:t>. PCIJ 1927, series A n°10 :</a:t>
            </a:r>
            <a:r>
              <a:rPr lang="fr-FR" b="1" dirty="0">
                <a:effectLst/>
              </a:rPr>
              <a:t> </a:t>
            </a:r>
            <a:endParaRPr lang="en-GB" dirty="0"/>
          </a:p>
          <a:p>
            <a:endParaRPr lang="en-GB" dirty="0"/>
          </a:p>
          <a:p>
            <a:pPr marL="0" indent="0" algn="just">
              <a:buNone/>
            </a:pPr>
            <a:r>
              <a:rPr lang="en-GB" dirty="0"/>
              <a:t>“</a:t>
            </a:r>
            <a:r>
              <a:rPr lang="en-GB" i="1" dirty="0"/>
              <a:t>Far from laying down a general prohibition of their laws and the jurisdiction of their courts to persons, property and acts outside their territory, it leaves them in this respect a wide measure of discretion which is only limited in certain cases by prohibitive rules</a:t>
            </a:r>
            <a:r>
              <a:rPr lang="en-GB" dirty="0"/>
              <a:t>” (p. 19).</a:t>
            </a:r>
          </a:p>
        </p:txBody>
      </p:sp>
    </p:spTree>
    <p:extLst>
      <p:ext uri="{BB962C8B-B14F-4D97-AF65-F5344CB8AC3E}">
        <p14:creationId xmlns:p14="http://schemas.microsoft.com/office/powerpoint/2010/main" val="2976580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F9F8BF-2D2D-034C-B029-C4B576BCD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just">
              <a:buNone/>
            </a:pPr>
            <a:r>
              <a:rPr lang="fr-FR" dirty="0"/>
              <a:t>Prosper FEDOZZI, « De l’efficacité extraterritoriale des lois et des actes de droit public », </a:t>
            </a:r>
            <a:r>
              <a:rPr lang="fr-FR" i="1" dirty="0" err="1"/>
              <a:t>Collected</a:t>
            </a:r>
            <a:r>
              <a:rPr lang="fr-FR" i="1" dirty="0"/>
              <a:t> Courses of the Hague </a:t>
            </a:r>
            <a:r>
              <a:rPr lang="fr-FR" i="1" dirty="0" err="1"/>
              <a:t>Academy</a:t>
            </a:r>
            <a:r>
              <a:rPr lang="fr-FR" i="1" dirty="0"/>
              <a:t> of International Law</a:t>
            </a:r>
            <a:r>
              <a:rPr lang="fr-FR" dirty="0"/>
              <a:t> 1929, II, </a:t>
            </a:r>
            <a:r>
              <a:rPr lang="fr-FR" dirty="0" err="1"/>
              <a:t>t</a:t>
            </a:r>
            <a:r>
              <a:rPr lang="fr-FR" dirty="0"/>
              <a:t>. 27, </a:t>
            </a:r>
            <a:r>
              <a:rPr lang="fr-FR" dirty="0" err="1"/>
              <a:t>spec</a:t>
            </a:r>
            <a:r>
              <a:rPr lang="fr-FR" dirty="0"/>
              <a:t>. p. 149.</a:t>
            </a:r>
          </a:p>
          <a:p>
            <a:pPr marL="0" indent="0" algn="just">
              <a:buNone/>
            </a:pPr>
            <a:endParaRPr lang="fr-FR" dirty="0"/>
          </a:p>
          <a:p>
            <a:pPr algn="just"/>
            <a:r>
              <a:rPr lang="fr-FR" dirty="0" err="1"/>
              <a:t>Enforcement</a:t>
            </a:r>
            <a:r>
              <a:rPr lang="fr-FR" dirty="0"/>
              <a:t> </a:t>
            </a:r>
            <a:r>
              <a:rPr lang="fr-FR" dirty="0" err="1"/>
              <a:t>jurisdiction</a:t>
            </a:r>
            <a:endParaRPr lang="fr-FR" dirty="0"/>
          </a:p>
          <a:p>
            <a:pPr algn="just"/>
            <a:endParaRPr lang="fr-FR" dirty="0"/>
          </a:p>
          <a:p>
            <a:pPr algn="just"/>
            <a:r>
              <a:rPr lang="fr-FR" dirty="0"/>
              <a:t>Prescriptive </a:t>
            </a:r>
            <a:r>
              <a:rPr lang="fr-FR" dirty="0" err="1"/>
              <a:t>jurisdiction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653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7828B8-B783-9644-A6C0-4F1B7A103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9269"/>
            <a:ext cx="10515600" cy="5497694"/>
          </a:xfrm>
        </p:spPr>
        <p:txBody>
          <a:bodyPr/>
          <a:lstStyle/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b="1" dirty="0"/>
              <a:t>Transnational administrative decisions</a:t>
            </a:r>
          </a:p>
          <a:p>
            <a:pPr marL="0" indent="0" algn="just">
              <a:buNone/>
            </a:pPr>
            <a:endParaRPr lang="en-GB" dirty="0"/>
          </a:p>
          <a:p>
            <a:pPr algn="just"/>
            <a:r>
              <a:rPr lang="en-GB" dirty="0"/>
              <a:t>Qualified as “administrative decisions” by their national law</a:t>
            </a:r>
          </a:p>
          <a:p>
            <a:pPr algn="just"/>
            <a:r>
              <a:rPr lang="en-GB" dirty="0"/>
              <a:t>Produce a binding legal effect in a foreign State</a:t>
            </a:r>
          </a:p>
          <a:p>
            <a:pPr algn="just"/>
            <a:r>
              <a:rPr lang="en-GB" dirty="0"/>
              <a:t>Without requiring any reception measure adopted by the foreign State</a:t>
            </a:r>
          </a:p>
          <a:p>
            <a:pPr algn="just"/>
            <a:endParaRPr lang="en-GB" dirty="0"/>
          </a:p>
          <a:p>
            <a:pPr marL="0" indent="0" algn="just">
              <a:buNone/>
            </a:pPr>
            <a:r>
              <a:rPr lang="en-GB" b="1" dirty="0"/>
              <a:t>-&gt;</a:t>
            </a:r>
            <a:r>
              <a:rPr lang="en-GB" dirty="0"/>
              <a:t> “automatic” legal effect abroad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519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1AA60A-DF8A-D642-A3D9-09680987B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9897"/>
            <a:ext cx="10515600" cy="5367066"/>
          </a:xfrm>
        </p:spPr>
        <p:txBody>
          <a:bodyPr/>
          <a:lstStyle/>
          <a:p>
            <a:pPr marL="571500" indent="-571500" algn="just">
              <a:buAutoNum type="romanUcPeriod"/>
            </a:pPr>
            <a:r>
              <a:rPr lang="en-GB" u="sng" dirty="0"/>
              <a:t>Conciliation between the concept of sovereignty and transnational administrative decisions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400" b="1" dirty="0"/>
              <a:t>A. Transnational administrative decisions and the conflict of sovereignties</a:t>
            </a:r>
            <a:endParaRPr lang="fr-FR" sz="2400" b="1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400" b="1" dirty="0"/>
              <a:t>B. Transnational administrative decisions and the conflict of authorities</a:t>
            </a:r>
            <a:endParaRPr lang="fr-FR" dirty="0"/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en-GB" u="sng" dirty="0"/>
              <a:t>II. The European Union: a fertile ground for transnational administrative decisions</a:t>
            </a:r>
            <a:endParaRPr lang="fr-FR" u="sng" dirty="0"/>
          </a:p>
          <a:p>
            <a:pPr marL="0" indent="0" algn="just">
              <a:buNone/>
            </a:pPr>
            <a:r>
              <a:rPr lang="en-GB" sz="2400" b="1" dirty="0"/>
              <a:t>A. European institutional features favouring transnational administrative decisions</a:t>
            </a:r>
            <a:endParaRPr lang="fr-FR" sz="2400" b="1" dirty="0"/>
          </a:p>
          <a:p>
            <a:pPr marL="0" indent="0" algn="just">
              <a:buNone/>
            </a:pPr>
            <a:r>
              <a:rPr lang="en-GB" sz="2400" b="1" dirty="0"/>
              <a:t>B. European legal mechanisms creating the transnational effect </a:t>
            </a:r>
            <a:endParaRPr lang="fr-FR" sz="2400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59676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3599</TotalTime>
  <Words>1701</Words>
  <Application>Microsoft Macintosh PowerPoint</Application>
  <PresentationFormat>Grand écran</PresentationFormat>
  <Paragraphs>193</Paragraphs>
  <Slides>33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Estelle Palecci</dc:creator>
  <cp:lastModifiedBy>Estelle Palecci</cp:lastModifiedBy>
  <cp:revision>10</cp:revision>
  <dcterms:created xsi:type="dcterms:W3CDTF">2021-09-27T09:40:23Z</dcterms:created>
  <dcterms:modified xsi:type="dcterms:W3CDTF">2021-10-06T10:05:41Z</dcterms:modified>
</cp:coreProperties>
</file>